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Microsoft_Equation1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7" r:id="rId2"/>
    <p:sldId id="303" r:id="rId3"/>
    <p:sldId id="290" r:id="rId4"/>
    <p:sldId id="291" r:id="rId5"/>
    <p:sldId id="292" r:id="rId6"/>
    <p:sldId id="288" r:id="rId7"/>
    <p:sldId id="289" r:id="rId8"/>
    <p:sldId id="295" r:id="rId9"/>
    <p:sldId id="296" r:id="rId10"/>
    <p:sldId id="300" r:id="rId11"/>
    <p:sldId id="304" r:id="rId12"/>
    <p:sldId id="297" r:id="rId13"/>
    <p:sldId id="299" r:id="rId14"/>
    <p:sldId id="298" r:id="rId15"/>
    <p:sldId id="30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436" autoAdjust="0"/>
  </p:normalViewPr>
  <p:slideViewPr>
    <p:cSldViewPr snapToGrid="0" snapToObjects="1" showGuides="1">
      <p:cViewPr>
        <p:scale>
          <a:sx n="95" d="100"/>
          <a:sy n="95" d="100"/>
        </p:scale>
        <p:origin x="-1488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31E0D-D450-ED4C-B252-02857DBD165A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4E0BC-6CD1-7A41-8EB6-878F4F231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96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4E0BC-6CD1-7A41-8EB6-878F4F2310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4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</a:t>
            </a:r>
            <a:r>
              <a:rPr lang="en-US" sz="1600" dirty="0" smtClean="0"/>
              <a:t>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oleObject" Target="../embeddings/oleObject6.bin"/><Relationship Id="rId5" Type="http://schemas.openxmlformats.org/officeDocument/2006/relationships/image" Target="../media/image25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26.emf"/><Relationship Id="rId8" Type="http://schemas.openxmlformats.org/officeDocument/2006/relationships/image" Target="../media/image28.gi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6" Type="http://schemas.openxmlformats.org/officeDocument/2006/relationships/image" Target="../media/image44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5.bin"/><Relationship Id="rId10" Type="http://schemas.openxmlformats.org/officeDocument/2006/relationships/oleObject" Target="../embeddings/Microsoft_Equation1.bin"/><Relationship Id="rId11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8247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Sampling Frequency and </a:t>
            </a:r>
            <a:r>
              <a:rPr lang="en-US" sz="3600" b="1" dirty="0" err="1" smtClean="0"/>
              <a:t>Nyquist</a:t>
            </a:r>
            <a:r>
              <a:rPr lang="en-US" sz="3600" b="1" dirty="0" smtClean="0"/>
              <a:t> Criterion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90749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Quality of a digital signal depends on the </a:t>
            </a:r>
            <a:r>
              <a:rPr lang="en-US" sz="2600" b="1" dirty="0" smtClean="0"/>
              <a:t>Sampling Frequency </a:t>
            </a:r>
            <a:r>
              <a:rPr lang="en-US" sz="2600" b="1" i="1" dirty="0" err="1" smtClean="0"/>
              <a:t>f</a:t>
            </a:r>
            <a:r>
              <a:rPr lang="en-US" sz="2600" b="1" i="1" baseline="-25000" dirty="0" err="1" smtClean="0"/>
              <a:t>S</a:t>
            </a:r>
            <a:r>
              <a:rPr lang="en-US" sz="2600" dirty="0" smtClean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36" y="4897934"/>
            <a:ext cx="7445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/>
              <a:t>Nyquist</a:t>
            </a:r>
            <a:r>
              <a:rPr lang="en-US" sz="2200" b="1" dirty="0" smtClean="0"/>
              <a:t> Criterion</a:t>
            </a:r>
            <a:r>
              <a:rPr lang="en-US" sz="2200" dirty="0" smtClean="0"/>
              <a:t> – The maximum frequency component that can be resolved is half the sampling frequency</a:t>
            </a:r>
            <a:endParaRPr lang="en-US" sz="2200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464948"/>
              </p:ext>
            </p:extLst>
          </p:nvPr>
        </p:nvGraphicFramePr>
        <p:xfrm>
          <a:off x="7305675" y="4709041"/>
          <a:ext cx="1607528" cy="95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3" imgW="660400" imgH="393700" progId="Equation.3">
                  <p:embed/>
                </p:oleObj>
              </mc:Choice>
              <mc:Fallback>
                <p:oleObj name="Equation" r:id="rId3" imgW="660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5675" y="4709041"/>
                        <a:ext cx="1607528" cy="95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0" y="1803186"/>
            <a:ext cx="9144000" cy="2725585"/>
            <a:chOff x="0" y="661272"/>
            <a:chExt cx="9144000" cy="2725585"/>
          </a:xfrm>
        </p:grpSpPr>
        <p:sp>
          <p:nvSpPr>
            <p:cNvPr id="12" name="TextBox 11"/>
            <p:cNvSpPr txBox="1"/>
            <p:nvPr/>
          </p:nvSpPr>
          <p:spPr>
            <a:xfrm>
              <a:off x="268942" y="661272"/>
              <a:ext cx="83670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 smtClean="0"/>
                <a:t>A/D </a:t>
              </a:r>
              <a:r>
                <a:rPr lang="en-US" sz="2600" dirty="0" smtClean="0"/>
                <a:t>– analog to digital converter (i.e. LabQuest)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37390" t="2744" b="71877"/>
            <a:stretch/>
          </p:blipFill>
          <p:spPr>
            <a:xfrm>
              <a:off x="0" y="1646387"/>
              <a:ext cx="4922344" cy="17404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7389" t="27730" r="6462" b="49178"/>
            <a:stretch/>
          </p:blipFill>
          <p:spPr>
            <a:xfrm>
              <a:off x="4729656" y="1803186"/>
              <a:ext cx="4414344" cy="158367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35674" y="1207350"/>
              <a:ext cx="24007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Continuous Analog</a:t>
              </a:r>
              <a:endParaRPr lang="en-US" sz="2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91375" y="1218631"/>
              <a:ext cx="19649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Discrete Digital</a:t>
              </a:r>
              <a:endParaRPr lang="en-US" sz="22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1112" y="3026217"/>
              <a:ext cx="1340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https:/</a:t>
              </a:r>
              <a:r>
                <a:rPr lang="en-US" sz="1200" dirty="0" smtClean="0"/>
                <a:t>/</a:t>
              </a:r>
              <a:r>
                <a:rPr lang="en-US" sz="1200" dirty="0" err="1" smtClean="0"/>
                <a:t>nutaq.com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25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915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Mechanical Control</a:t>
            </a:r>
            <a:endParaRPr lang="en-US" sz="3600" b="1" dirty="0"/>
          </a:p>
        </p:txBody>
      </p:sp>
      <p:pic>
        <p:nvPicPr>
          <p:cNvPr id="10" name="Picture 9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" y="1721683"/>
            <a:ext cx="3517014" cy="3671763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531685"/>
              </p:ext>
            </p:extLst>
          </p:nvPr>
        </p:nvGraphicFramePr>
        <p:xfrm>
          <a:off x="45272" y="713347"/>
          <a:ext cx="8100570" cy="40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Equation" r:id="rId4" imgW="4533900" imgH="228600" progId="Equation.3">
                  <p:embed/>
                </p:oleObj>
              </mc:Choice>
              <mc:Fallback>
                <p:oleObj name="Equation" r:id="rId4" imgW="453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72" y="713347"/>
                        <a:ext cx="8100570" cy="408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988620"/>
              </p:ext>
            </p:extLst>
          </p:nvPr>
        </p:nvGraphicFramePr>
        <p:xfrm>
          <a:off x="26437" y="1300002"/>
          <a:ext cx="5856672" cy="42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Equation" r:id="rId6" imgW="3175000" imgH="228600" progId="Equation.3">
                  <p:embed/>
                </p:oleObj>
              </mc:Choice>
              <mc:Fallback>
                <p:oleObj name="Equation" r:id="rId6" imgW="317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437" y="1300002"/>
                        <a:ext cx="5856672" cy="42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robotic_arm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59" y="2916582"/>
            <a:ext cx="5375241" cy="30316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24750" y="1838475"/>
            <a:ext cx="5319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Understanding and controlling complex mechanic systems is </a:t>
            </a:r>
            <a:r>
              <a:rPr lang="en-US" sz="2600" b="1" dirty="0" smtClean="0"/>
              <a:t>hard!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7898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4556125" y="3379597"/>
            <a:ext cx="4191000" cy="3465634"/>
          </a:xfrm>
          <a:prstGeom prst="rect">
            <a:avLst/>
          </a:prstGeom>
        </p:spPr>
      </p:pic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4" y="3695613"/>
            <a:ext cx="2809875" cy="2933510"/>
          </a:xfrm>
          <a:prstGeom prst="rect">
            <a:avLst/>
          </a:prstGeom>
        </p:spPr>
      </p:pic>
      <p:pic>
        <p:nvPicPr>
          <p:cNvPr id="6" name="Picture 5" descr="single_pendulum.pd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6" t="31018" r="18845" b="29167"/>
          <a:stretch/>
        </p:blipFill>
        <p:spPr>
          <a:xfrm>
            <a:off x="4810125" y="12132"/>
            <a:ext cx="3937000" cy="322459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" y="283337"/>
            <a:ext cx="2828925" cy="29533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58750" y="98671"/>
            <a:ext cx="3159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One degree of freedom: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/>
              <a:t>  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158750" y="3358316"/>
            <a:ext cx="4150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Two degrees of freedom: </a:t>
            </a:r>
            <a:r>
              <a:rPr lang="en-US" sz="2200" i="1" dirty="0" smtClean="0">
                <a:latin typeface="Times New Roman"/>
                <a:cs typeface="Times New Roman"/>
              </a:rPr>
              <a:t>θ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i="1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i="1" dirty="0" smtClean="0">
                <a:latin typeface="Times New Roman"/>
                <a:cs typeface="Times New Roman"/>
              </a:rPr>
              <a:t>θ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/>
              <a:t> 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4738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1487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52140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Complex systems</a:t>
            </a:r>
            <a:r>
              <a:rPr lang="en-US" sz="2400" dirty="0" smtClean="0"/>
              <a:t> are extremely sensitive to initial conditions.</a:t>
            </a:r>
            <a:endParaRPr lang="en-US" sz="2400" b="1" dirty="0"/>
          </a:p>
        </p:txBody>
      </p:sp>
      <p:pic>
        <p:nvPicPr>
          <p:cNvPr id="2" name="Picture 1" descr="Screen Shot 2017-11-08 at 6.1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" y="4014057"/>
            <a:ext cx="6059116" cy="2577385"/>
          </a:xfrm>
          <a:prstGeom prst="rect">
            <a:avLst/>
          </a:prstGeom>
        </p:spPr>
      </p:pic>
      <p:pic>
        <p:nvPicPr>
          <p:cNvPr id="9" name="Picture 8" descr="Screen Shot 2017-11-08 at 6.15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0"/>
          <a:stretch/>
        </p:blipFill>
        <p:spPr>
          <a:xfrm>
            <a:off x="26437" y="970552"/>
            <a:ext cx="5539135" cy="2886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52" y="1238568"/>
            <a:ext cx="2715856" cy="2249822"/>
          </a:xfrm>
          <a:prstGeom prst="rect">
            <a:avLst/>
          </a:prstGeom>
        </p:spPr>
      </p:pic>
      <p:pic>
        <p:nvPicPr>
          <p:cNvPr id="12" name="Picture 11" descr="Lorenz_phase_spac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81" y="365349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8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8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Complex Systems: Turbulence</a:t>
            </a:r>
            <a:endParaRPr lang="en-US" sz="3600" b="1" dirty="0"/>
          </a:p>
        </p:txBody>
      </p:sp>
      <p:pic>
        <p:nvPicPr>
          <p:cNvPr id="5" name="Picture 4" descr="turbulent_smok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780" y="3668202"/>
            <a:ext cx="4572000" cy="257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7418" y="663154"/>
            <a:ext cx="68233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Fluid flows often exhibit unpredictable motion known as </a:t>
            </a:r>
            <a:r>
              <a:rPr lang="en-US" sz="2600" b="1" dirty="0" smtClean="0"/>
              <a:t>turbulence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r="51150"/>
          <a:stretch>
            <a:fillRect/>
          </a:stretch>
        </p:blipFill>
        <p:spPr>
          <a:xfrm>
            <a:off x="312061" y="1743064"/>
            <a:ext cx="3660363" cy="444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48" y="1720761"/>
            <a:ext cx="4139628" cy="18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422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Clockwork vs. Chaos!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437" y="665941"/>
            <a:ext cx="458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Thinkers of yore believed the universe behaved as “</a:t>
            </a:r>
            <a:r>
              <a:rPr lang="en-US" sz="2400" b="1" dirty="0" smtClean="0"/>
              <a:t>Clockwork</a:t>
            </a:r>
            <a:r>
              <a:rPr lang="en-US" sz="2400" dirty="0" smtClean="0"/>
              <a:t>”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609234" y="715928"/>
            <a:ext cx="458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Modern thinkers have embraced the unpredictability of things.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9" y="1467001"/>
            <a:ext cx="1995981" cy="2739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70" y="1458450"/>
            <a:ext cx="2161932" cy="2741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4109" b="11692"/>
          <a:stretch/>
        </p:blipFill>
        <p:spPr>
          <a:xfrm>
            <a:off x="84635" y="4215408"/>
            <a:ext cx="4162427" cy="2316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458" y="4287397"/>
            <a:ext cx="2853368" cy="2140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458" y="1496938"/>
            <a:ext cx="2853368" cy="28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3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8037"/>
            <a:ext cx="4398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Probability and Statistics</a:t>
            </a:r>
            <a:endParaRPr lang="en-US" sz="3200" b="1" dirty="0"/>
          </a:p>
        </p:txBody>
      </p:sp>
      <p:pic>
        <p:nvPicPr>
          <p:cNvPr id="7" name="Picture 6" descr="plink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" y="622814"/>
            <a:ext cx="3344725" cy="2980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6" y="3653950"/>
            <a:ext cx="2739524" cy="2808012"/>
          </a:xfrm>
          <a:prstGeom prst="rect">
            <a:avLst/>
          </a:prstGeom>
        </p:spPr>
      </p:pic>
      <p:pic>
        <p:nvPicPr>
          <p:cNvPr id="15" name="Picture 14" descr="HW5_transmission_lifetime_distribution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397" r="6653" b="20078"/>
          <a:stretch/>
        </p:blipFill>
        <p:spPr>
          <a:xfrm>
            <a:off x="4398560" y="519523"/>
            <a:ext cx="4053846" cy="3427070"/>
          </a:xfrm>
          <a:prstGeom prst="rect">
            <a:avLst/>
          </a:prstGeom>
        </p:spPr>
      </p:pic>
      <p:pic>
        <p:nvPicPr>
          <p:cNvPr id="18" name="Picture 17" descr="Venn_diagram.png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9000"/>
                    </a14:imgEffect>
                    <a14:imgEffect>
                      <a14:brightnessContrast bright="26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322" y="3749251"/>
            <a:ext cx="4583862" cy="30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549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Ultrasonic Frequencies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9792" y="665955"/>
            <a:ext cx="8719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Our ear has poor response to frequencies &gt; 20kHz.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524"/>
            <a:ext cx="4685401" cy="3921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01" y="2602192"/>
            <a:ext cx="4383463" cy="292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9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54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MEMS Accelerometers</a:t>
            </a:r>
            <a:endParaRPr lang="en-US" sz="3600" b="1" dirty="0"/>
          </a:p>
        </p:txBody>
      </p:sp>
      <p:pic>
        <p:nvPicPr>
          <p:cNvPr id="10" name="Picture 9" descr="MEMS_interdigi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01" y="3113461"/>
            <a:ext cx="4315436" cy="3309246"/>
          </a:xfrm>
          <a:prstGeom prst="rect">
            <a:avLst/>
          </a:prstGeom>
        </p:spPr>
      </p:pic>
      <p:pic>
        <p:nvPicPr>
          <p:cNvPr id="12" name="Picture 11" descr="MEMS_accelerome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98" y="802518"/>
            <a:ext cx="4083841" cy="1849945"/>
          </a:xfrm>
          <a:prstGeom prst="rect">
            <a:avLst/>
          </a:prstGeom>
        </p:spPr>
      </p:pic>
      <p:pic>
        <p:nvPicPr>
          <p:cNvPr id="14" name="Picture 13" descr="iPhone4_3axis_gyro_MEM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24" y="3253947"/>
            <a:ext cx="3975156" cy="29614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524" y="6215438"/>
            <a:ext cx="28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3-axis gyro from an iPhone 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651" y="3253947"/>
            <a:ext cx="4238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Micro-Electro-Mechanical Systems (MEMS)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98929"/>
            <a:ext cx="46366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  <a:r>
              <a:rPr lang="en-US" sz="2600" dirty="0" smtClean="0"/>
              <a:t>cceleration causes mass to push on spring and displace the “</a:t>
            </a:r>
            <a:r>
              <a:rPr lang="en-US" sz="2600" dirty="0" err="1"/>
              <a:t>interdigitated</a:t>
            </a:r>
            <a:r>
              <a:rPr lang="en-US" sz="2600" dirty="0" smtClean="0"/>
              <a:t>” electrodes,</a:t>
            </a:r>
          </a:p>
          <a:p>
            <a:r>
              <a:rPr lang="en-US" sz="2600" dirty="0" smtClean="0"/>
              <a:t>changes electric </a:t>
            </a:r>
            <a:r>
              <a:rPr lang="en-US" sz="2600" b="1" dirty="0" smtClean="0"/>
              <a:t>capacitance</a:t>
            </a:r>
            <a:r>
              <a:rPr lang="en-US" sz="2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926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841" y="856558"/>
            <a:ext cx="3267033" cy="5381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651" y="19430"/>
            <a:ext cx="31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Accelerometers</a:t>
            </a:r>
            <a:endParaRPr lang="en-US" sz="3600" b="1" dirty="0"/>
          </a:p>
        </p:txBody>
      </p:sp>
      <p:pic>
        <p:nvPicPr>
          <p:cNvPr id="2" name="Picture 1" descr="Wii_mot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650" y="856558"/>
            <a:ext cx="2126820" cy="538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98" y="3449414"/>
            <a:ext cx="3538160" cy="28305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251643" y="856558"/>
            <a:ext cx="3609515" cy="2592856"/>
            <a:chOff x="99897" y="2240219"/>
            <a:chExt cx="4838923" cy="3645643"/>
          </a:xfrm>
        </p:grpSpPr>
        <p:pic>
          <p:nvPicPr>
            <p:cNvPr id="11" name="Picture 10" descr="boeing_777_glass_cockpit.jpe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97" y="2240219"/>
              <a:ext cx="4838923" cy="36332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897" y="5354109"/>
              <a:ext cx="3630711" cy="53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Boeing 777 glass cockpit.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80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622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Lab1 Accelerometer Calibration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97386" y="1514103"/>
            <a:ext cx="42513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2-point calibration</a:t>
            </a:r>
            <a:endParaRPr lang="en-US" sz="2600" b="1" dirty="0"/>
          </a:p>
        </p:txBody>
      </p:sp>
      <p:grpSp>
        <p:nvGrpSpPr>
          <p:cNvPr id="10" name="Group 9"/>
          <p:cNvGrpSpPr/>
          <p:nvPr/>
        </p:nvGrpSpPr>
        <p:grpSpPr>
          <a:xfrm rot="1919877">
            <a:off x="605270" y="2082262"/>
            <a:ext cx="2913795" cy="1150624"/>
            <a:chOff x="3863449" y="1630111"/>
            <a:chExt cx="2913795" cy="1150624"/>
          </a:xfrm>
        </p:grpSpPr>
        <p:sp>
          <p:nvSpPr>
            <p:cNvPr id="2" name="Rectangle 1"/>
            <p:cNvSpPr/>
            <p:nvPr/>
          </p:nvSpPr>
          <p:spPr>
            <a:xfrm>
              <a:off x="3863449" y="1873250"/>
              <a:ext cx="930801" cy="650875"/>
            </a:xfrm>
            <a:prstGeom prst="rect">
              <a:avLst/>
            </a:prstGeom>
            <a:solidFill>
              <a:srgbClr val="C0504D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77154" y="1984861"/>
              <a:ext cx="606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ACC</a:t>
              </a:r>
              <a:endParaRPr lang="en-US" sz="2000" dirty="0"/>
            </a:p>
          </p:txBody>
        </p:sp>
        <p:cxnSp>
          <p:nvCxnSpPr>
            <p:cNvPr id="8" name="Straight Connector 7"/>
            <p:cNvCxnSpPr>
              <a:stCxn id="2" idx="3"/>
            </p:cNvCxnSpPr>
            <p:nvPr/>
          </p:nvCxnSpPr>
          <p:spPr>
            <a:xfrm rot="19680123">
              <a:off x="4961138" y="1630111"/>
              <a:ext cx="1816106" cy="11506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>
            <a:off x="521769" y="3516930"/>
            <a:ext cx="2936875" cy="238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51189" y="3069596"/>
            <a:ext cx="39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>
                <a:latin typeface="Times"/>
                <a:cs typeface="Times"/>
              </a:rPr>
              <a:t>θ</a:t>
            </a:r>
            <a:endParaRPr lang="en-US" sz="2000" i="1" dirty="0">
              <a:latin typeface="Times"/>
              <a:cs typeface="Times"/>
            </a:endParaRPr>
          </a:p>
        </p:txBody>
      </p:sp>
      <p:cxnSp>
        <p:nvCxnSpPr>
          <p:cNvPr id="14" name="Straight Arrow Connector 13"/>
          <p:cNvCxnSpPr>
            <a:stCxn id="2" idx="3"/>
          </p:cNvCxnSpPr>
          <p:nvPr/>
        </p:nvCxnSpPr>
        <p:spPr>
          <a:xfrm flipH="1">
            <a:off x="1615226" y="2373089"/>
            <a:ext cx="4345" cy="92000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15226" y="2373089"/>
            <a:ext cx="701490" cy="464216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38376" y="2356467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36454" y="2853180"/>
            <a:ext cx="2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91111" y="2134217"/>
            <a:ext cx="3398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At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>
                <a:latin typeface="Times New Roman"/>
                <a:cs typeface="Times New Roman"/>
              </a:rPr>
              <a:t> = 0</a:t>
            </a:r>
            <a:r>
              <a:rPr lang="en-US" sz="2200" baseline="30000" dirty="0" smtClean="0">
                <a:latin typeface="Times New Roman"/>
                <a:cs typeface="Times New Roman"/>
              </a:rPr>
              <a:t>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y</a:t>
            </a:r>
            <a:r>
              <a:rPr lang="en-US" sz="2200" dirty="0" smtClean="0">
                <a:latin typeface="Times New Roman"/>
                <a:cs typeface="Times New Roman"/>
              </a:rPr>
              <a:t> = 0, 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OUT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0</a:t>
            </a:r>
            <a:endParaRPr lang="en-US" sz="2200" i="1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3240" y="2717504"/>
            <a:ext cx="356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At </a:t>
            </a:r>
            <a:r>
              <a:rPr lang="en-US" sz="2200" i="1" dirty="0" err="1" smtClean="0">
                <a:latin typeface="Times New Roman"/>
                <a:cs typeface="Times New Roman"/>
              </a:rPr>
              <a:t>θ</a:t>
            </a:r>
            <a:r>
              <a:rPr lang="en-US" sz="2200" dirty="0" smtClean="0">
                <a:latin typeface="Times New Roman"/>
                <a:cs typeface="Times New Roman"/>
              </a:rPr>
              <a:t> = 90</a:t>
            </a:r>
            <a:r>
              <a:rPr lang="en-US" sz="2200" baseline="30000" dirty="0" smtClean="0">
                <a:latin typeface="Times New Roman"/>
                <a:cs typeface="Times New Roman"/>
              </a:rPr>
              <a:t>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y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g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OUT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i="1" dirty="0" smtClean="0">
                <a:latin typeface="Times New Roman"/>
                <a:cs typeface="Times New Roman"/>
              </a:rPr>
              <a:t>V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90</a:t>
            </a:r>
            <a:endParaRPr lang="en-US" sz="2200" i="1" dirty="0">
              <a:latin typeface="Times New Roman"/>
              <a:cs typeface="Times New Roman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21251" y="3345306"/>
            <a:ext cx="3836700" cy="934684"/>
            <a:chOff x="4921251" y="2964306"/>
            <a:chExt cx="3836700" cy="934684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3989704"/>
                </p:ext>
              </p:extLst>
            </p:nvPr>
          </p:nvGraphicFramePr>
          <p:xfrm>
            <a:off x="5651500" y="2964306"/>
            <a:ext cx="3106451" cy="934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5" name="Equation" r:id="rId3" imgW="1435100" imgH="431800" progId="Equation.3">
                    <p:embed/>
                  </p:oleObj>
                </mc:Choice>
                <mc:Fallback>
                  <p:oleObj name="Equation" r:id="rId3" imgW="14351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651500" y="2964306"/>
                          <a:ext cx="3106451" cy="9346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Straight Arrow Connector 24"/>
            <p:cNvCxnSpPr/>
            <p:nvPr/>
          </p:nvCxnSpPr>
          <p:spPr>
            <a:xfrm flipV="1">
              <a:off x="4921251" y="3408425"/>
              <a:ext cx="569860" cy="4587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77" y="4263864"/>
            <a:ext cx="8960702" cy="1591645"/>
            <a:chOff x="54177" y="4263864"/>
            <a:chExt cx="8960702" cy="1591645"/>
          </a:xfrm>
        </p:grpSpPr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5616311"/>
                </p:ext>
              </p:extLst>
            </p:nvPr>
          </p:nvGraphicFramePr>
          <p:xfrm>
            <a:off x="521769" y="4263864"/>
            <a:ext cx="2099615" cy="687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6" name="Equation" r:id="rId5" imgW="698500" imgH="228600" progId="Equation.3">
                    <p:embed/>
                  </p:oleObj>
                </mc:Choice>
                <mc:Fallback>
                  <p:oleObj name="Equation" r:id="rId5" imgW="6985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1769" y="4263864"/>
                          <a:ext cx="2099615" cy="687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068457"/>
                </p:ext>
              </p:extLst>
            </p:nvPr>
          </p:nvGraphicFramePr>
          <p:xfrm>
            <a:off x="4314595" y="4588388"/>
            <a:ext cx="4700284" cy="6540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7" name="Equation" r:id="rId7" imgW="1549400" imgH="215900" progId="Equation.3">
                    <p:embed/>
                  </p:oleObj>
                </mc:Choice>
                <mc:Fallback>
                  <p:oleObj name="Equation" r:id="rId7" imgW="1549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314595" y="4588388"/>
                          <a:ext cx="4700284" cy="654049"/>
                        </a:xfrm>
                        <a:prstGeom prst="rect">
                          <a:avLst/>
                        </a:prstGeom>
                        <a:ln>
                          <a:solidFill>
                            <a:srgbClr val="00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ight Arrow 30"/>
            <p:cNvSpPr/>
            <p:nvPr/>
          </p:nvSpPr>
          <p:spPr>
            <a:xfrm>
              <a:off x="3458644" y="4701180"/>
              <a:ext cx="763623" cy="366633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5097854"/>
                </p:ext>
              </p:extLst>
            </p:nvPr>
          </p:nvGraphicFramePr>
          <p:xfrm>
            <a:off x="54177" y="4920825"/>
            <a:ext cx="3106451" cy="934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8" name="Equation" r:id="rId9" imgW="1435100" imgH="431800" progId="Equation.3">
                    <p:embed/>
                  </p:oleObj>
                </mc:Choice>
                <mc:Fallback>
                  <p:oleObj name="Equation" r:id="rId9" imgW="14351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4177" y="4920825"/>
                          <a:ext cx="3106451" cy="9346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940585"/>
              </p:ext>
            </p:extLst>
          </p:nvPr>
        </p:nvGraphicFramePr>
        <p:xfrm>
          <a:off x="6342056" y="882056"/>
          <a:ext cx="2032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" name="Equation" r:id="rId10" imgW="939800" imgH="228600" progId="Equation.3">
                  <p:embed/>
                </p:oleObj>
              </mc:Choice>
              <mc:Fallback>
                <p:oleObj name="Equation" r:id="rId10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42056" y="882056"/>
                        <a:ext cx="2032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78686" y="862013"/>
            <a:ext cx="511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Voltage linearly related to acceleration: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843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426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Quadrature Encoders</a:t>
            </a:r>
            <a:endParaRPr lang="en-US" sz="3600" b="1" dirty="0"/>
          </a:p>
        </p:txBody>
      </p:sp>
      <p:pic>
        <p:nvPicPr>
          <p:cNvPr id="3" name="Picture 2" descr="fig1_Encoder_whe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1271728"/>
            <a:ext cx="6210300" cy="5397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7602" y="564753"/>
            <a:ext cx="87663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A</a:t>
            </a:r>
            <a:r>
              <a:rPr lang="en-US" sz="2600" b="1" dirty="0" smtClean="0"/>
              <a:t> Quadrature encoder </a:t>
            </a:r>
            <a:r>
              <a:rPr lang="en-US" sz="2600" dirty="0" smtClean="0"/>
              <a:t>counts electrical pulses as slotted wheel passes through a photocell.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5046149" y="1499423"/>
            <a:ext cx="409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Measures angular position and speed.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89" y="2351213"/>
            <a:ext cx="4097849" cy="34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8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700"/>
            <a:ext cx="240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Orientation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9791" y="631633"/>
            <a:ext cx="6423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Mechanical parts can rotate to various angles.</a:t>
            </a:r>
            <a:endParaRPr lang="en-US" sz="2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913410" y="3466540"/>
            <a:ext cx="4097294" cy="3255197"/>
            <a:chOff x="4065814" y="1866900"/>
            <a:chExt cx="4862286" cy="37729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5814" y="1866900"/>
              <a:ext cx="4862286" cy="3403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65814" y="5270500"/>
              <a:ext cx="1533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Robot football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1" y="1450137"/>
            <a:ext cx="4697770" cy="4587789"/>
          </a:xfrm>
          <a:prstGeom prst="rect">
            <a:avLst/>
          </a:prstGeom>
        </p:spPr>
      </p:pic>
      <p:pic>
        <p:nvPicPr>
          <p:cNvPr id="10" name="Picture 9" descr="robotic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09" y="1141237"/>
            <a:ext cx="4097294" cy="23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3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297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Single pendulum: Predictable motion</a:t>
            </a:r>
          </a:p>
        </p:txBody>
      </p:sp>
      <p:pic>
        <p:nvPicPr>
          <p:cNvPr id="2" name="Picture 1" descr="sing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6" t="31018" r="18845" b="29167"/>
          <a:stretch/>
        </p:blipFill>
        <p:spPr>
          <a:xfrm>
            <a:off x="2869713" y="1197138"/>
            <a:ext cx="6274287" cy="51389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58412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Behaves as a damped harmonic oscillator.</a:t>
            </a:r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2307"/>
            <a:ext cx="2828925" cy="295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65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787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Double pendulum: Chaotic motion</a:t>
            </a:r>
          </a:p>
        </p:txBody>
      </p:sp>
      <p:pic>
        <p:nvPicPr>
          <p:cNvPr id="3" name="Picture 2" descr="double_pendulum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7" t="31018" r="19744" b="29167"/>
          <a:stretch/>
        </p:blipFill>
        <p:spPr>
          <a:xfrm>
            <a:off x="3168338" y="1092830"/>
            <a:ext cx="5975662" cy="4941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37" y="631165"/>
            <a:ext cx="847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Motion in unpredictable and impossible to repeat.</a:t>
            </a:r>
            <a:endParaRPr lang="en-US" sz="2400" dirty="0"/>
          </a:p>
        </p:txBody>
      </p:sp>
      <p:pic>
        <p:nvPicPr>
          <p:cNvPr id="2" name="Picture 1" descr="Fig1_double_pendulu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089"/>
            <a:ext cx="3175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8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288</Words>
  <Application>Microsoft Macintosh PowerPoint</Application>
  <PresentationFormat>On-screen Show (4:3)</PresentationFormat>
  <Paragraphs>48</Paragraphs>
  <Slides>15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Office Theme</vt:lpstr>
      <vt:lpstr>Equation</vt:lpstr>
      <vt:lpstr>Microsoft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107</cp:revision>
  <cp:lastPrinted>2016-08-31T20:57:26Z</cp:lastPrinted>
  <dcterms:created xsi:type="dcterms:W3CDTF">2015-01-15T17:41:25Z</dcterms:created>
  <dcterms:modified xsi:type="dcterms:W3CDTF">2018-11-12T19:52:15Z</dcterms:modified>
</cp:coreProperties>
</file>